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590" r:id="rId2"/>
    <p:sldId id="591" r:id="rId3"/>
    <p:sldId id="597" r:id="rId4"/>
    <p:sldId id="598" r:id="rId5"/>
    <p:sldId id="595" r:id="rId6"/>
    <p:sldId id="596" r:id="rId7"/>
    <p:sldId id="599" r:id="rId8"/>
    <p:sldId id="600" r:id="rId9"/>
    <p:sldId id="601" r:id="rId10"/>
    <p:sldId id="602" r:id="rId11"/>
    <p:sldId id="603" r:id="rId12"/>
    <p:sldId id="604" r:id="rId13"/>
    <p:sldId id="605" r:id="rId14"/>
    <p:sldId id="607" r:id="rId15"/>
    <p:sldId id="608" r:id="rId16"/>
    <p:sldId id="609" r:id="rId17"/>
    <p:sldId id="644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629" r:id="rId31"/>
    <p:sldId id="631" r:id="rId32"/>
    <p:sldId id="632" r:id="rId33"/>
    <p:sldId id="635" r:id="rId34"/>
    <p:sldId id="639" r:id="rId35"/>
    <p:sldId id="636" r:id="rId36"/>
    <p:sldId id="637" r:id="rId37"/>
    <p:sldId id="638" r:id="rId38"/>
    <p:sldId id="640" r:id="rId39"/>
    <p:sldId id="633" r:id="rId40"/>
    <p:sldId id="641" r:id="rId41"/>
    <p:sldId id="643" r:id="rId42"/>
    <p:sldId id="642" r:id="rId43"/>
    <p:sldId id="630" r:id="rId44"/>
    <p:sldId id="645" r:id="rId45"/>
    <p:sldId id="646" r:id="rId46"/>
    <p:sldId id="623" r:id="rId47"/>
    <p:sldId id="624" r:id="rId48"/>
    <p:sldId id="650" r:id="rId49"/>
    <p:sldId id="651" r:id="rId50"/>
    <p:sldId id="652" r:id="rId51"/>
    <p:sldId id="653" r:id="rId52"/>
    <p:sldId id="627" r:id="rId53"/>
    <p:sldId id="647" r:id="rId54"/>
    <p:sldId id="648" r:id="rId55"/>
    <p:sldId id="649" r:id="rId56"/>
    <p:sldId id="654" r:id="rId57"/>
    <p:sldId id="655" r:id="rId58"/>
    <p:sldId id="657" r:id="rId59"/>
    <p:sldId id="658" r:id="rId60"/>
    <p:sldId id="628" r:id="rId61"/>
    <p:sldId id="592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597"/>
            <p14:sldId id="598"/>
            <p14:sldId id="595"/>
            <p14:sldId id="596"/>
            <p14:sldId id="599"/>
            <p14:sldId id="600"/>
            <p14:sldId id="601"/>
            <p14:sldId id="602"/>
            <p14:sldId id="603"/>
            <p14:sldId id="604"/>
            <p14:sldId id="605"/>
            <p14:sldId id="607"/>
            <p14:sldId id="608"/>
            <p14:sldId id="609"/>
            <p14:sldId id="644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9"/>
            <p14:sldId id="631"/>
            <p14:sldId id="632"/>
            <p14:sldId id="635"/>
            <p14:sldId id="639"/>
            <p14:sldId id="636"/>
            <p14:sldId id="637"/>
            <p14:sldId id="638"/>
            <p14:sldId id="640"/>
            <p14:sldId id="633"/>
            <p14:sldId id="641"/>
            <p14:sldId id="643"/>
            <p14:sldId id="642"/>
            <p14:sldId id="630"/>
            <p14:sldId id="645"/>
            <p14:sldId id="646"/>
            <p14:sldId id="623"/>
            <p14:sldId id="624"/>
            <p14:sldId id="650"/>
            <p14:sldId id="651"/>
            <p14:sldId id="652"/>
            <p14:sldId id="653"/>
            <p14:sldId id="627"/>
            <p14:sldId id="647"/>
            <p14:sldId id="648"/>
            <p14:sldId id="649"/>
            <p14:sldId id="654"/>
            <p14:sldId id="655"/>
            <p14:sldId id="657"/>
            <p14:sldId id="658"/>
            <p14:sldId id="628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253" autoAdjust="0"/>
  </p:normalViewPr>
  <p:slideViewPr>
    <p:cSldViewPr snapToGrid="0" snapToObjects="1">
      <p:cViewPr varScale="1">
        <p:scale>
          <a:sx n="118" d="100"/>
          <a:sy n="118" d="100"/>
        </p:scale>
        <p:origin x="1594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5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52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26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8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092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6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453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39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33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0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95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679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623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685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60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938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898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29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531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853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767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0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437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301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954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697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0790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631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47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175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603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064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60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490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836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023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93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9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75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96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58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ssive.ucsd.edu/ProteoSAFe/dataset.jsp?task=95b11edae10144e5877f562318b69c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64-017-0094-2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a2ddf30d5f054667b94679ce82d7b268&amp;view=advanced_view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assive.ucsd.edu/ProteoSAFe/dataset.jsp?task=95b11edae10144e5877f562318b69c2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ssive.ucsd.edu/ProteoSAFe/dataset.jsp?task=95b11edae10144e5877f562318b69c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nps.ucsd.edu/ProteoSAFe/status.jsp?task=bc07013e25584d6f8f022d53eeb2384d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nps.ucsd.edu/ProteoSAFe/status.jsp?task=bc07013e25584d6f8f022d53eeb2384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nps.ucsd.edu/ProteoSAFe/status.jsp?task=bc07013e25584d6f8f022d53eeb2384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nps.ucsd.edu/ProteoSAFe/status.jsp?task=bc07013e25584d6f8f022d53eeb2384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bc07013e25584d6f8f022d53eeb2384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bc07013e25584d6f8f022d53eeb2384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bc.org/content/253/5/1529.lo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status.jsp?task=2fd31c1651cc41cfbff9d1d473f03cc3" TargetMode="External"/><Relationship Id="rId4" Type="http://schemas.openxmlformats.org/officeDocument/2006/relationships/hyperlink" Target="https://gnps.ucsd.edu/ProteoSAFe/status.jsp?task=bc07013e25584d6f8f022d53eeb2384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nps.ucsd.edu/ProteoSAFe/status.jsp?task=7a58471f1273400fb5a5379ea1685f7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nps.ucsd.edu/ProteoSAFe/status.jsp?task=7a58471f1273400fb5a5379ea1685f7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7a58471f1273400fb5a5379ea1685f77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status.jsp?task=2fd31c1651cc41cfbff9d1d473f03cc3" TargetMode="External"/><Relationship Id="rId4" Type="http://schemas.openxmlformats.org/officeDocument/2006/relationships/hyperlink" Target="https://gnps.ucsd.edu/ProteoSAFe/status.jsp?task=7a58471f1273400fb5a5379ea1685f77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22c9205c1d58433384df3cfbbf79eb52" TargetMode="External"/><Relationship Id="rId2" Type="http://schemas.openxmlformats.org/officeDocument/2006/relationships/hyperlink" Target="https://gnps.ucsd.edu/ProteoSAFe/result.jsp?task=a2ddf30d5f054667b94679ce82d7b268&amp;view=advanced_view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22c9205c1d58433384df3cfbbf79eb52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22c9205c1d58433384df3cfbbf79eb52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nps.ucsd.edu/ProteoSAFe/status.jsp?task=fdf83efe15a74e25ade33a2ef49b23f7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nps.ucsd.edu/ProteoSAFe/status.jsp?task=fdf83efe15a74e25ade33a2ef49b23f7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gnps.ucsd.edu/ProteoSAFe/status.jsp?task=fdf83efe15a74e25ade33a2ef49b23f7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gnps.ucsd.edu/ProteoSAFe/status.jsp?task=fdf83efe15a74e25ade33a2ef49b23f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chembio.2219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gnps.ucsd.edu/ProteoSAFe/status.jsp?task=fdf83efe15a74e25ade33a2ef49b23f7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968089610005407?via%3Dihub" TargetMode="External"/><Relationship Id="rId5" Type="http://schemas.openxmlformats.org/officeDocument/2006/relationships/hyperlink" Target="https://gnps.ucsd.edu/ProteoSAFe/status.jsp?task=fdf83efe15a74e25ade33a2ef49b23f7" TargetMode="External"/><Relationship Id="rId4" Type="http://schemas.openxmlformats.org/officeDocument/2006/relationships/image" Target="../media/image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nps.ucsd.edu/ProteoSAFe/status.jsp?task=22c9205c1d58433384df3cfbbf79eb52" TargetMode="External"/><Relationship Id="rId5" Type="http://schemas.openxmlformats.org/officeDocument/2006/relationships/hyperlink" Target="https://gnps.ucsd.edu/ProteoSAFe/status.jsp?task=59e708a26434416e9c71e8eab9dc4bd0" TargetMode="External"/><Relationship Id="rId4" Type="http://schemas.openxmlformats.org/officeDocument/2006/relationships/hyperlink" Target="https://gnps.ucsd.edu/ProteoSAFe/result.jsp?task=a2ddf30d5f054667b94679ce82d7b268&amp;view=advanced_view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22c9205c1d58433384df3cfbbf79eb52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status.jsp?task=f5496cbc5ab2400a813984069b7f8970" TargetMode="External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nps.ucsd.edu/ProteoSAFe/status.jsp?task=f5496cbc5ab2400a813984069b7f897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nps.ucsd.edu/ProteoSAFe/status.jsp?task=f5496cbc5ab2400a813984069b7f897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nps.ucsd.edu/ProteoSAFe/status.jsp?task=f5496cbc5ab2400a813984069b7f8970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nps.ucsd.edu/ProteoSAFe/status.jsp?task=f5496cbc5ab2400a813984069b7f897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660-3397/15/3/78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gnps.ucsd.edu/ProteoSAFe/status.jsp?task=f5496cbc5ab2400a813984069b7f897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nps.ucsd.edu/ProteoSAFe/status.jsp?task=22c9205c1d58433384df3cfbbf79eb52" TargetMode="External"/><Relationship Id="rId5" Type="http://schemas.openxmlformats.org/officeDocument/2006/relationships/hyperlink" Target="https://gnps.ucsd.edu/ProteoSAFe/status.jsp?task=55aa34f4f0ff4c5ab1d47bf40017515b" TargetMode="External"/><Relationship Id="rId4" Type="http://schemas.openxmlformats.org/officeDocument/2006/relationships/hyperlink" Target="https://gnps.ucsd.edu/ProteoSAFe/result.jsp?task=a2ddf30d5f054667b94679ce82d7b268&amp;view=advanced_view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DEREPLICATOR</a:t>
            </a:r>
          </a:p>
          <a:p>
            <a:pPr algn="ctr"/>
            <a:r>
              <a:rPr lang="en-US" sz="3200" b="1" i="1" dirty="0" smtClean="0"/>
              <a:t>In silico </a:t>
            </a:r>
            <a:r>
              <a:rPr lang="en-US" sz="3200" b="1" dirty="0"/>
              <a:t>Peptidic Natural Products Tools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PRESENTER’S NAME</a:t>
            </a:r>
            <a:endParaRPr lang="en-US" sz="28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36" y="2623672"/>
            <a:ext cx="4572000" cy="3139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124200" y="2963695"/>
            <a:ext cx="79929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851" y="2960451"/>
            <a:ext cx="4572000" cy="3154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447490" y="4236210"/>
            <a:ext cx="389106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36" y="2623672"/>
            <a:ext cx="4572000" cy="3139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124200" y="2963695"/>
            <a:ext cx="79929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551" y="3219826"/>
            <a:ext cx="4572000" cy="3126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249097" y="5538281"/>
            <a:ext cx="2025900" cy="224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36" y="2623672"/>
            <a:ext cx="4572000" cy="3139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53119" y="2963695"/>
            <a:ext cx="79929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80" y="2685675"/>
            <a:ext cx="4572000" cy="3144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88959" y="4482492"/>
            <a:ext cx="3218191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4" y="2525371"/>
            <a:ext cx="4572000" cy="3138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461603" y="4548548"/>
            <a:ext cx="801700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80" y="2772382"/>
            <a:ext cx="4572000" cy="313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771286" y="3463046"/>
            <a:ext cx="88197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80" y="2772382"/>
            <a:ext cx="4572000" cy="313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3899695" y="3463046"/>
            <a:ext cx="1353241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80" y="2772382"/>
            <a:ext cx="4572000" cy="313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669277" y="3712723"/>
            <a:ext cx="966280" cy="308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63549"/>
          <a:stretch/>
        </p:blipFill>
        <p:spPr>
          <a:xfrm>
            <a:off x="644659" y="544303"/>
            <a:ext cx="7315200" cy="20821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59876" y="1861824"/>
            <a:ext cx="1849877" cy="304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2778" y="3043115"/>
            <a:ext cx="760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Precursor </a:t>
            </a:r>
            <a:r>
              <a:rPr lang="en-US" b="1" dirty="0"/>
              <a:t>Ion Mass Tolerance</a:t>
            </a:r>
            <a:r>
              <a:rPr lang="en-US" dirty="0"/>
              <a:t>: This value specifies how much fragment ions can be shifted from their expected m/z values. Default value is ± 0.02 Da for high-resolution instruments (q-TOF, q-</a:t>
            </a:r>
            <a:r>
              <a:rPr lang="en-US" dirty="0" err="1"/>
              <a:t>Orbitrap</a:t>
            </a:r>
            <a:r>
              <a:rPr lang="en-US" dirty="0"/>
              <a:t>) and ± 0.5 Da for low-resolution instruments (ion traps, </a:t>
            </a:r>
            <a:r>
              <a:rPr lang="en-US" dirty="0" err="1"/>
              <a:t>QqQ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Utilize GNPS online interface for </a:t>
            </a:r>
            <a:r>
              <a:rPr lang="en-US" dirty="0" err="1" smtClean="0"/>
              <a:t>Dereplicator</a:t>
            </a:r>
            <a:endParaRPr lang="en-US" dirty="0" smtClean="0"/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</a:t>
            </a:r>
            <a:r>
              <a:rPr lang="en-US" i="1" dirty="0" smtClean="0"/>
              <a:t>in silico </a:t>
            </a:r>
            <a:r>
              <a:rPr lang="en-US" dirty="0" smtClean="0"/>
              <a:t>candidates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molecular network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Discover potentially new antibiotic analogs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44102" y="4491265"/>
            <a:ext cx="71271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>
                <a:hlinkClick r:id="rId4"/>
              </a:rPr>
              <a:t>MSV000082622</a:t>
            </a:r>
            <a:endParaRPr lang="en-US" sz="2000" b="1" dirty="0"/>
          </a:p>
          <a:p>
            <a:pPr algn="ctr"/>
            <a:r>
              <a:rPr lang="en-US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63549"/>
          <a:stretch/>
        </p:blipFill>
        <p:spPr>
          <a:xfrm>
            <a:off x="644659" y="544303"/>
            <a:ext cx="7315200" cy="2082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3391" y="2146570"/>
            <a:ext cx="1869332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4659" y="2756740"/>
            <a:ext cx="760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Fragment </a:t>
            </a:r>
            <a:r>
              <a:rPr lang="en-US" b="1" dirty="0"/>
              <a:t>ion Mass Tolerance</a:t>
            </a:r>
            <a:r>
              <a:rPr lang="en-US" dirty="0"/>
              <a:t>: This value specifies how much fragment ions can be shifted from their expected m/z values. Default value is ± 0.02 Da for high-resolution instruments (q-TOF, q-</a:t>
            </a:r>
            <a:r>
              <a:rPr lang="en-US" dirty="0" err="1"/>
              <a:t>Orbitrap</a:t>
            </a:r>
            <a:r>
              <a:rPr lang="en-US" dirty="0"/>
              <a:t>) and ± 0.5 Da for low-resolution instruments (ion traps, </a:t>
            </a:r>
            <a:r>
              <a:rPr lang="en-US" dirty="0" err="1"/>
              <a:t>QqQ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63549"/>
          <a:stretch/>
        </p:blipFill>
        <p:spPr>
          <a:xfrm>
            <a:off x="644659" y="544303"/>
            <a:ext cx="7315200" cy="2082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19655" y="2146570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4659" y="2756740"/>
            <a:ext cx="76043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Search </a:t>
            </a:r>
            <a:r>
              <a:rPr lang="en-US" b="1" dirty="0"/>
              <a:t>analog (</a:t>
            </a:r>
            <a:r>
              <a:rPr lang="en-US" b="1" dirty="0" err="1"/>
              <a:t>VarQuest</a:t>
            </a:r>
            <a:r>
              <a:rPr lang="en-US" b="1" dirty="0"/>
              <a:t>)</a:t>
            </a:r>
            <a:r>
              <a:rPr lang="en-US" dirty="0"/>
              <a:t> [RECOMMENDED TO USE]: The </a:t>
            </a:r>
            <a:r>
              <a:rPr lang="en-US" dirty="0" err="1"/>
              <a:t>VarQuest</a:t>
            </a:r>
            <a:r>
              <a:rPr lang="en-US" dirty="0"/>
              <a:t> algorithm can search for analogs of known natural products in MS/MS data using </a:t>
            </a:r>
            <a:r>
              <a:rPr lang="en-US" dirty="0" err="1"/>
              <a:t>Dereplicator</a:t>
            </a:r>
            <a:r>
              <a:rPr lang="en-US" dirty="0"/>
              <a:t>. </a:t>
            </a:r>
            <a:r>
              <a:rPr lang="en-US" dirty="0" err="1"/>
              <a:t>VarQuest</a:t>
            </a:r>
            <a:r>
              <a:rPr lang="en-US" dirty="0"/>
              <a:t> is a modification-tolerant database search tool that discovers unexpected modifications in a blind mode. Since the computational space for variable PNP identification is computationally expensive, </a:t>
            </a:r>
            <a:r>
              <a:rPr lang="en-US" dirty="0" err="1"/>
              <a:t>VarQuest</a:t>
            </a:r>
            <a:r>
              <a:rPr lang="en-US" dirty="0"/>
              <a:t> first constructs a set of feasible PSM using a simple scoring approach and further filters out this set using a rigorous scoring method. Using </a:t>
            </a:r>
            <a:r>
              <a:rPr lang="en-US" dirty="0" err="1"/>
              <a:t>VarQuest</a:t>
            </a:r>
            <a:r>
              <a:rPr lang="en-US" dirty="0"/>
              <a:t> will increase the job time. The use of </a:t>
            </a:r>
            <a:r>
              <a:rPr lang="en-US" dirty="0" err="1"/>
              <a:t>VarQuest</a:t>
            </a:r>
            <a:r>
              <a:rPr lang="en-US" dirty="0"/>
              <a:t> analogs option is recommended as it expands the search space, and it reduces the overall run time.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6570" y="5525333"/>
            <a:ext cx="6345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hlinkClick r:id="rId5"/>
              </a:rPr>
              <a:t>Gurevich</a:t>
            </a:r>
            <a:r>
              <a:rPr lang="en-US" sz="1400" b="1" dirty="0">
                <a:hlinkClick r:id="rId5"/>
              </a:rPr>
              <a:t>, A</a:t>
            </a:r>
            <a:r>
              <a:rPr lang="en-US" sz="1400" b="1" dirty="0" smtClean="0">
                <a:hlinkClick r:id="rId5"/>
              </a:rPr>
              <a:t>. </a:t>
            </a:r>
            <a:r>
              <a:rPr lang="en-US" sz="1400" b="1" i="1" dirty="0" smtClean="0">
                <a:hlinkClick r:id="rId5"/>
              </a:rPr>
              <a:t>et </a:t>
            </a:r>
            <a:r>
              <a:rPr lang="en-US" sz="1400" b="1" i="1" dirty="0">
                <a:hlinkClick r:id="rId5"/>
              </a:rPr>
              <a:t>al.</a:t>
            </a:r>
            <a:r>
              <a:rPr lang="en-US" sz="1400" b="1" dirty="0">
                <a:hlinkClick r:id="rId5"/>
              </a:rPr>
              <a:t> </a:t>
            </a:r>
            <a:r>
              <a:rPr lang="en-US" sz="1400" b="1" i="1" dirty="0" smtClean="0">
                <a:hlinkClick r:id="rId5"/>
              </a:rPr>
              <a:t>Nat </a:t>
            </a:r>
            <a:r>
              <a:rPr lang="en-US" sz="1400" b="1" i="1" dirty="0" err="1">
                <a:hlinkClick r:id="rId5"/>
              </a:rPr>
              <a:t>Microbiol</a:t>
            </a:r>
            <a:r>
              <a:rPr lang="en-US" sz="1400" b="1" dirty="0">
                <a:hlinkClick r:id="rId5"/>
              </a:rPr>
              <a:t> 3, 319–327 (2018) doi:10.1038/s41564-017-0094-2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3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131" b="13825"/>
          <a:stretch/>
        </p:blipFill>
        <p:spPr>
          <a:xfrm>
            <a:off x="644659" y="2665379"/>
            <a:ext cx="7315200" cy="2801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659" y="1677305"/>
            <a:ext cx="7234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PNP database</a:t>
            </a:r>
            <a:r>
              <a:rPr lang="en-US" dirty="0"/>
              <a:t> : a choice of two databases Regular/Extended (Extended one is more informative but 2 times larger, i.e. two times slower processing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080" y="2911813"/>
            <a:ext cx="967824" cy="82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6095" y="2834627"/>
            <a:ext cx="1661809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131" b="13825"/>
          <a:stretch/>
        </p:blipFill>
        <p:spPr>
          <a:xfrm>
            <a:off x="644659" y="2665379"/>
            <a:ext cx="7315200" cy="2801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659" y="1126071"/>
            <a:ext cx="7234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Mimimum</a:t>
            </a:r>
            <a:r>
              <a:rPr lang="en-US" b="1" dirty="0" smtClean="0"/>
              <a:t> </a:t>
            </a:r>
            <a:r>
              <a:rPr lang="en-US" b="1" dirty="0"/>
              <a:t>number of AA</a:t>
            </a:r>
            <a:r>
              <a:rPr lang="en-US" dirty="0"/>
              <a:t>: </a:t>
            </a:r>
            <a:r>
              <a:rPr lang="en-US" dirty="0" err="1"/>
              <a:t>Dereplicator</a:t>
            </a:r>
            <a:r>
              <a:rPr lang="en-US" dirty="0"/>
              <a:t> is able to search for short peptides. This parameter determines what is the minimum number of amino acids, we consider for the compounds that are considered in </a:t>
            </a:r>
            <a:r>
              <a:rPr lang="en-US" dirty="0" err="1"/>
              <a:t>Dereplicator</a:t>
            </a:r>
            <a:r>
              <a:rPr lang="en-US" dirty="0"/>
              <a:t> search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6272" y="3084304"/>
            <a:ext cx="402077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131" b="13825"/>
          <a:stretch/>
        </p:blipFill>
        <p:spPr>
          <a:xfrm>
            <a:off x="644659" y="2665379"/>
            <a:ext cx="7315200" cy="2801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659" y="1574345"/>
            <a:ext cx="7234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Accurate </a:t>
            </a:r>
            <a:r>
              <a:rPr lang="en-US" b="1" dirty="0"/>
              <a:t>P-values</a:t>
            </a:r>
            <a:r>
              <a:rPr lang="en-US" dirty="0"/>
              <a:t> : accurate (but slow) algorithm for P-value computation (MS-DPR), by default raw estimation is used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66944" y="2860404"/>
            <a:ext cx="1400784" cy="304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131" b="13825"/>
          <a:stretch/>
        </p:blipFill>
        <p:spPr>
          <a:xfrm>
            <a:off x="644659" y="2665379"/>
            <a:ext cx="7315200" cy="2801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659" y="2048106"/>
            <a:ext cx="7234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Max </a:t>
            </a:r>
            <a:r>
              <a:rPr lang="en-US" b="1" dirty="0"/>
              <a:t>charge</a:t>
            </a:r>
            <a:r>
              <a:rPr lang="en-US" dirty="0"/>
              <a:t>: Maximum charge allowed.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2791" y="2905800"/>
            <a:ext cx="955541" cy="245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26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53706" b="13825"/>
          <a:stretch/>
        </p:blipFill>
        <p:spPr>
          <a:xfrm>
            <a:off x="644659" y="3612203"/>
            <a:ext cx="7315200" cy="18547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8646" y="4027723"/>
            <a:ext cx="1586724" cy="245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5995" y="1535482"/>
            <a:ext cx="7172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Max Isotopic Shift</a:t>
            </a:r>
            <a:r>
              <a:rPr lang="en-US" dirty="0"/>
              <a:t>: When working with molecules with 1000 Da or higher masses, mass spectrometers commonly predict the precursor mass 1 or 2 Da higher than the monoisotopic mass due to the isotopic pattern. Setting Maximum isotopic shift to higher than 0 allows </a:t>
            </a:r>
            <a:r>
              <a:rPr lang="en-US" dirty="0" err="1"/>
              <a:t>Dereplicator</a:t>
            </a:r>
            <a:r>
              <a:rPr lang="en-US" dirty="0"/>
              <a:t> to consider these shifts in the precursor mass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27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53706" b="13825"/>
          <a:stretch/>
        </p:blipFill>
        <p:spPr>
          <a:xfrm>
            <a:off x="644659" y="3612203"/>
            <a:ext cx="7315200" cy="1854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659" y="2511298"/>
            <a:ext cx="7172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Adducts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Dereplicator</a:t>
            </a:r>
            <a:r>
              <a:rPr lang="en-US" dirty="0"/>
              <a:t> can search in addition to protonated adducts, </a:t>
            </a:r>
            <a:r>
              <a:rPr lang="en-US" dirty="0" err="1"/>
              <a:t>sodiated</a:t>
            </a:r>
            <a:r>
              <a:rPr lang="en-US" dirty="0"/>
              <a:t> and potassium adducts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88477" y="4043792"/>
            <a:ext cx="1063557" cy="229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8465" b="13825"/>
          <a:stretch/>
        </p:blipFill>
        <p:spPr>
          <a:xfrm>
            <a:off x="644659" y="4455268"/>
            <a:ext cx="7315200" cy="10116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2068" y="4970505"/>
            <a:ext cx="2010383" cy="229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4659" y="3235236"/>
            <a:ext cx="71595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Max Allowed Modification Mass</a:t>
            </a:r>
            <a:r>
              <a:rPr lang="en-US" dirty="0"/>
              <a:t> : Maximum difference allowed between the precursor ion of an unknown modified peptide and the (</a:t>
            </a:r>
            <a:r>
              <a:rPr lang="en-US" dirty="0" err="1"/>
              <a:t>dereplicated</a:t>
            </a:r>
            <a:r>
              <a:rPr lang="en-US" dirty="0"/>
              <a:t>) known peptide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29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8465" b="13825"/>
          <a:stretch/>
        </p:blipFill>
        <p:spPr>
          <a:xfrm>
            <a:off x="644659" y="4455268"/>
            <a:ext cx="7315200" cy="10116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08580" y="4961106"/>
            <a:ext cx="2308698" cy="229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0391" y="3255993"/>
            <a:ext cx="71595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Min </a:t>
            </a:r>
            <a:r>
              <a:rPr lang="en-US" b="1" dirty="0"/>
              <a:t>Matched Peaks with Known Compound</a:t>
            </a:r>
            <a:r>
              <a:rPr lang="en-US" dirty="0"/>
              <a:t> : Minimum number of common peaks between the MS/MS spectrum of an unknown modified peptide and the (</a:t>
            </a:r>
            <a:r>
              <a:rPr lang="en-US" dirty="0" err="1"/>
              <a:t>dereplicated</a:t>
            </a:r>
            <a:r>
              <a:rPr lang="en-US" dirty="0"/>
              <a:t>) known peptide.</a:t>
            </a:r>
          </a:p>
        </p:txBody>
      </p:sp>
    </p:spTree>
    <p:extLst>
      <p:ext uri="{BB962C8B-B14F-4D97-AF65-F5344CB8AC3E}">
        <p14:creationId xmlns:p14="http://schemas.microsoft.com/office/powerpoint/2010/main" val="18874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Utilize GNPS online interface for </a:t>
            </a:r>
            <a:r>
              <a:rPr lang="en-US" dirty="0" err="1" smtClean="0"/>
              <a:t>Dereplicator</a:t>
            </a:r>
            <a:endParaRPr lang="en-US" dirty="0" smtClean="0"/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</a:t>
            </a:r>
            <a:r>
              <a:rPr lang="en-US" i="1" dirty="0" smtClean="0"/>
              <a:t>in silico </a:t>
            </a:r>
            <a:r>
              <a:rPr lang="en-US" dirty="0" smtClean="0"/>
              <a:t>candidates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molecular network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Discover potentially new antibiotic analogs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44102" y="4491265"/>
            <a:ext cx="7127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</a:p>
          <a:p>
            <a:pPr algn="ctr"/>
            <a:r>
              <a:rPr lang="en-US" sz="2000" b="1" dirty="0" smtClean="0">
                <a:hlinkClick r:id="rId4"/>
              </a:rPr>
              <a:t>MSV000083956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4129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2643010"/>
            <a:ext cx="71271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>
                <a:hlinkClick r:id="rId2"/>
              </a:rPr>
              <a:t>MSV000082622</a:t>
            </a:r>
            <a:endParaRPr lang="en-US" sz="2000" b="1" dirty="0"/>
          </a:p>
          <a:p>
            <a:pPr algn="ctr"/>
            <a:r>
              <a:rPr lang="en-US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1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>
                <a:hlinkClick r:id="rId2"/>
              </a:rPr>
              <a:t>MSV000082622</a:t>
            </a:r>
            <a:endParaRPr lang="en-US" sz="2000" b="1" dirty="0"/>
          </a:p>
          <a:p>
            <a:pPr algn="ctr"/>
            <a:r>
              <a:rPr lang="en-US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66" y="1268162"/>
            <a:ext cx="7315200" cy="49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2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34" y="1758005"/>
            <a:ext cx="7315200" cy="46180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6518" y="2717260"/>
            <a:ext cx="1900137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83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774"/>
            <a:ext cx="9144000" cy="40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774"/>
            <a:ext cx="9144000" cy="40668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6187" y="2405976"/>
            <a:ext cx="8871625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207"/>
            <a:ext cx="9144000" cy="30437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2685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blue peaks are fragment ions that matched the fragmentation tree of peptidic natural products in the database.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45140" y="4338536"/>
            <a:ext cx="570690" cy="930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1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556"/>
            <a:ext cx="9144000" cy="29960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1447" y="52685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on a blue peak to </a:t>
            </a:r>
            <a:r>
              <a:rPr lang="en-US" b="1" dirty="0" smtClean="0">
                <a:solidFill>
                  <a:srgbClr val="FF0000"/>
                </a:solidFill>
              </a:rPr>
              <a:t>highlight </a:t>
            </a:r>
            <a:r>
              <a:rPr lang="en-US" b="1" dirty="0">
                <a:solidFill>
                  <a:srgbClr val="FF0000"/>
                </a:solidFill>
              </a:rPr>
              <a:t>the corresponding fragment on the molecular </a:t>
            </a:r>
            <a:r>
              <a:rPr lang="en-US" b="1" dirty="0" smtClean="0">
                <a:solidFill>
                  <a:srgbClr val="FF0000"/>
                </a:solidFill>
              </a:rPr>
              <a:t>structure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399489" y="3952323"/>
            <a:ext cx="849550" cy="1312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47225" y="3873466"/>
            <a:ext cx="849550" cy="1312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7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556"/>
            <a:ext cx="9144000" cy="29960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1447" y="52685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on a blue peak to </a:t>
            </a:r>
            <a:r>
              <a:rPr lang="en-US" b="1" dirty="0" smtClean="0">
                <a:solidFill>
                  <a:srgbClr val="FF0000"/>
                </a:solidFill>
              </a:rPr>
              <a:t>highlight </a:t>
            </a:r>
            <a:r>
              <a:rPr lang="en-US" b="1" dirty="0">
                <a:solidFill>
                  <a:srgbClr val="FF0000"/>
                </a:solidFill>
              </a:rPr>
              <a:t>the corresponding fragment on the molecular </a:t>
            </a:r>
            <a:r>
              <a:rPr lang="en-US" b="1" dirty="0" smtClean="0">
                <a:solidFill>
                  <a:srgbClr val="FF0000"/>
                </a:solidFill>
              </a:rPr>
              <a:t>structure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399489" y="3952323"/>
            <a:ext cx="849550" cy="1312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47225" y="3873466"/>
            <a:ext cx="849550" cy="1312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1064" y="1737773"/>
            <a:ext cx="898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Plasminostreptin</a:t>
            </a:r>
            <a:r>
              <a:rPr lang="en-US" b="1" dirty="0"/>
              <a:t>, a protein proteinase inhibitor produced by </a:t>
            </a:r>
            <a:r>
              <a:rPr lang="en-US" b="1" i="1" dirty="0"/>
              <a:t>Streptomyces </a:t>
            </a:r>
            <a:r>
              <a:rPr lang="en-US" b="1" i="1" dirty="0" err="1"/>
              <a:t>antifibrinolyticus</a:t>
            </a:r>
            <a:r>
              <a:rPr lang="en-US" b="1" i="1" dirty="0" smtClean="0"/>
              <a:t>.</a:t>
            </a:r>
          </a:p>
          <a:p>
            <a:pPr algn="r"/>
            <a:r>
              <a:rPr lang="pt-BR" sz="1400" b="1" i="1" dirty="0">
                <a:hlinkClick r:id="rId4"/>
              </a:rPr>
              <a:t>J Biol Chem</a:t>
            </a:r>
            <a:r>
              <a:rPr lang="pt-BR" sz="1400" b="1" dirty="0">
                <a:hlinkClick r:id="rId4"/>
              </a:rPr>
              <a:t>. </a:t>
            </a:r>
            <a:r>
              <a:rPr lang="pt-BR" sz="1400" b="1" dirty="0" smtClean="0">
                <a:hlinkClick r:id="rId4"/>
              </a:rPr>
              <a:t>1978, 10, 253(5), 1529-37</a:t>
            </a:r>
            <a:r>
              <a:rPr lang="en-US" sz="1400" b="1" dirty="0" smtClean="0">
                <a:hlinkClick r:id="rId4"/>
              </a:rPr>
              <a:t> 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4147225" y="2652422"/>
            <a:ext cx="1079771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5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08434" y="353769"/>
            <a:ext cx="71271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Discussion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/>
              <a:t>What peptide candidates did you find using the </a:t>
            </a:r>
            <a:r>
              <a:rPr lang="en-US" sz="2000" b="1" dirty="0" err="1">
                <a:solidFill>
                  <a:srgbClr val="FF0000"/>
                </a:solidFill>
              </a:rPr>
              <a:t>Dereplicator</a:t>
            </a:r>
            <a:r>
              <a:rPr lang="en-US" sz="2000" b="1" dirty="0"/>
              <a:t> workflow from the </a:t>
            </a:r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gnps.ucsd.edu/ProteoSAFe/status.jsp?task=bc07013e25584d6f8f022d53eeb2384d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6928" y="3145608"/>
            <a:ext cx="83463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Compare results with the classical molecular network for </a:t>
            </a:r>
            <a:r>
              <a:rPr lang="en-US" sz="2000" b="1" dirty="0" smtClean="0">
                <a:solidFill>
                  <a:srgbClr val="FF0000"/>
                </a:solidFill>
              </a:rPr>
              <a:t>EXAMPLE 1</a:t>
            </a:r>
          </a:p>
          <a:p>
            <a:pPr algn="ctr"/>
            <a:r>
              <a:rPr lang="en-US" sz="2000" b="1" dirty="0"/>
              <a:t>MSV000082622_GNPS Paper </a:t>
            </a:r>
            <a:r>
              <a:rPr lang="en-US" sz="2000" b="1" dirty="0" err="1"/>
              <a:t>Stenothricin</a:t>
            </a:r>
            <a:r>
              <a:rPr lang="en-US" sz="2000" b="1" dirty="0"/>
              <a:t> Network - V2 </a:t>
            </a:r>
            <a:r>
              <a:rPr lang="en-US" sz="2000" b="1" dirty="0" smtClean="0"/>
              <a:t>Networking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gnps.ucsd.edu/ProteoSAFe/status.jsp?task=2fd31c1651cc41cfbff9d1d473f03cc3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5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gnps.ucsd.edu/ProteoSAFe/status.jsp?task=7a58471f1273400fb5a5379ea1685f77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1883"/>
            <a:ext cx="7315200" cy="46105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02212" y="2717260"/>
            <a:ext cx="1900137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2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5" y="578772"/>
            <a:ext cx="7315200" cy="53017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3585" y="1115488"/>
            <a:ext cx="2428475" cy="2302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gnps.ucsd.edu/ProteoSAFe/status.jsp?task=7a58471f1273400fb5a5379ea1685f77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538"/>
            <a:ext cx="9144000" cy="3753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24391" y="2081719"/>
            <a:ext cx="726332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55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089"/>
            <a:ext cx="9144000" cy="30284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434" y="126789"/>
            <a:ext cx="71271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EXAMPLE 1 </a:t>
            </a:r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gnps.ucsd.edu/ProteoSAFe/status.jsp?task=7a58471f1273400fb5a5379ea1685f77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157" y="2392347"/>
            <a:ext cx="570690" cy="175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9157" y="5183009"/>
            <a:ext cx="6653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on a blue peak to </a:t>
            </a:r>
            <a:r>
              <a:rPr lang="en-US" b="1" dirty="0" smtClean="0">
                <a:solidFill>
                  <a:srgbClr val="FF0000"/>
                </a:solidFill>
              </a:rPr>
              <a:t>highlight </a:t>
            </a:r>
            <a:r>
              <a:rPr lang="en-US" b="1" dirty="0">
                <a:solidFill>
                  <a:srgbClr val="FF0000"/>
                </a:solidFill>
              </a:rPr>
              <a:t>the corresponding fragment on the molecular </a:t>
            </a:r>
            <a:r>
              <a:rPr lang="en-US" b="1" dirty="0" smtClean="0">
                <a:solidFill>
                  <a:srgbClr val="FF0000"/>
                </a:solidFill>
              </a:rPr>
              <a:t>structure and visualize the probable location of the modification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679642" y="3870106"/>
            <a:ext cx="849550" cy="1312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27378" y="3728936"/>
            <a:ext cx="2039567" cy="1375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61815" y="2568102"/>
            <a:ext cx="1635869" cy="175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97685" y="2392347"/>
            <a:ext cx="3155816" cy="175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65131" y="3191895"/>
            <a:ext cx="26499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How reliable are the candidates? </a:t>
            </a:r>
          </a:p>
          <a:p>
            <a:pPr algn="r"/>
            <a:r>
              <a:rPr lang="en-US" b="1" dirty="0" smtClean="0"/>
              <a:t>Validate annotations: MS/MS quality, adducts, molecular formula, biological source…</a:t>
            </a:r>
            <a:endParaRPr lang="en-US" b="1" dirty="0"/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8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08434" y="353769"/>
            <a:ext cx="71271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Discussion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EXAMPLE 1 </a:t>
            </a:r>
            <a:r>
              <a:rPr lang="en-US" sz="2000" b="1" dirty="0" err="1">
                <a:solidFill>
                  <a:srgbClr val="FF0000"/>
                </a:solidFill>
              </a:rPr>
              <a:t>VarQuest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/>
              <a:t>What peptide candidates did you find using the </a:t>
            </a:r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</a:t>
            </a:r>
            <a:r>
              <a:rPr lang="en-US" sz="2000" b="1" dirty="0"/>
              <a:t>workflow from the </a:t>
            </a:r>
            <a:r>
              <a:rPr lang="en-US" sz="2000" b="1" dirty="0" smtClean="0"/>
              <a:t>GNPS </a:t>
            </a:r>
            <a:r>
              <a:rPr lang="en-US" sz="2000" b="1" dirty="0"/>
              <a:t>Streptomyces Demo Data </a:t>
            </a:r>
          </a:p>
          <a:p>
            <a:pPr algn="ctr"/>
            <a:r>
              <a:rPr lang="en-US" sz="2000" b="1" dirty="0"/>
              <a:t>GNPS Job link: </a:t>
            </a:r>
            <a:r>
              <a:rPr lang="en-US" sz="2000" b="1" dirty="0">
                <a:hlinkClick r:id="rId4"/>
              </a:rPr>
              <a:t>https://gnps.ucsd.edu/ProteoSAFe/status.jsp?task=7a58471f1273400fb5a5379ea1685f77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6928" y="3145608"/>
            <a:ext cx="83463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Compare results with the classical molecular network for </a:t>
            </a:r>
            <a:r>
              <a:rPr lang="en-US" sz="2000" b="1" dirty="0" smtClean="0">
                <a:solidFill>
                  <a:srgbClr val="FF0000"/>
                </a:solidFill>
              </a:rPr>
              <a:t>EXAMPLE 1</a:t>
            </a:r>
          </a:p>
          <a:p>
            <a:pPr algn="ctr"/>
            <a:r>
              <a:rPr lang="en-US" sz="2000" b="1" dirty="0"/>
              <a:t>MSV000082622_GNPS Paper </a:t>
            </a:r>
            <a:r>
              <a:rPr lang="en-US" sz="2000" b="1" dirty="0" err="1"/>
              <a:t>Stenothricin</a:t>
            </a:r>
            <a:r>
              <a:rPr lang="en-US" sz="2000" b="1" dirty="0"/>
              <a:t> Network - V2 </a:t>
            </a:r>
            <a:r>
              <a:rPr lang="en-US" sz="2000" b="1" dirty="0" smtClean="0"/>
              <a:t>Networking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gnps.ucsd.edu/ProteoSAFe/status.jsp?task=2fd31c1651cc41cfbff9d1d473f03cc3</a:t>
            </a:r>
            <a:r>
              <a:rPr lang="en-US" sz="2000" b="1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8434" y="801238"/>
            <a:ext cx="7127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</a:p>
          <a:p>
            <a:pPr algn="ctr"/>
            <a:r>
              <a:rPr lang="en-US" sz="2000" b="1" dirty="0" smtClean="0">
                <a:hlinkClick r:id="rId2"/>
              </a:rPr>
              <a:t>MSV000083956</a:t>
            </a:r>
            <a:endParaRPr lang="en-US" sz="20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531779" y="3127668"/>
            <a:ext cx="83463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Let’s use the results from the classical molecular network for </a:t>
            </a:r>
            <a:r>
              <a:rPr lang="en-US" sz="2000" b="1" dirty="0" smtClean="0">
                <a:solidFill>
                  <a:srgbClr val="FF0000"/>
                </a:solidFill>
              </a:rPr>
              <a:t>EXAMPLE 2</a:t>
            </a:r>
          </a:p>
          <a:p>
            <a:pPr algn="ctr"/>
            <a:r>
              <a:rPr lang="en-US" sz="2000" b="1" dirty="0"/>
              <a:t>MSV000083956_GNPS - Staphylococcus healthy skin </a:t>
            </a:r>
            <a:r>
              <a:rPr lang="en-US" sz="2000" b="1" dirty="0" smtClean="0"/>
              <a:t>isolates_V2Networking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gnps.ucsd.edu/ProteoSAFe/status.jsp?task=22c9205c1d58433384df3cfbbf79eb52</a:t>
            </a:r>
            <a:r>
              <a:rPr lang="en-US" sz="2000" b="1" dirty="0" smtClean="0"/>
              <a:t>  </a:t>
            </a:r>
          </a:p>
          <a:p>
            <a:pPr algn="ctr"/>
            <a:r>
              <a:rPr lang="en-US" sz="2000" b="1" dirty="0" smtClean="0"/>
              <a:t>and run </a:t>
            </a:r>
            <a:r>
              <a:rPr lang="en-US" sz="2000" b="1" dirty="0" err="1" smtClean="0"/>
              <a:t>Dereplicator</a:t>
            </a:r>
            <a:r>
              <a:rPr lang="en-US" sz="2000" b="1" dirty="0" smtClean="0"/>
              <a:t> and </a:t>
            </a:r>
            <a:r>
              <a:rPr lang="en-US" sz="2000" b="1" dirty="0" err="1" smtClean="0"/>
              <a:t>VarQuest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worflows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44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71" y="1415452"/>
            <a:ext cx="7315200" cy="5001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19" y="148174"/>
            <a:ext cx="7840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MSV000083956_GNPS - Staphylococcus healthy skin isolates_V2Networking</a:t>
            </a:r>
          </a:p>
          <a:p>
            <a:pPr algn="ctr"/>
            <a:r>
              <a:rPr lang="en-US" b="1" dirty="0"/>
              <a:t>GNPS Job link: </a:t>
            </a:r>
            <a:r>
              <a:rPr lang="en-US" b="1" dirty="0">
                <a:hlinkClick r:id="rId3"/>
              </a:rPr>
              <a:t>https://gnps.ucsd.edu/ProteoSAFe/status.jsp?task=22c9205c1d58433384df3cfbbf79eb52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24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45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71" y="1415452"/>
            <a:ext cx="7315200" cy="5001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19" y="148174"/>
            <a:ext cx="7840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MSV000083956_GNPS - Staphylococcus healthy skin isolates_V2Networking</a:t>
            </a:r>
          </a:p>
          <a:p>
            <a:pPr algn="ctr"/>
            <a:r>
              <a:rPr lang="en-US" b="1" dirty="0"/>
              <a:t>GNPS Job link: </a:t>
            </a:r>
            <a:r>
              <a:rPr lang="en-US" b="1" dirty="0">
                <a:hlinkClick r:id="rId3"/>
              </a:rPr>
              <a:t>https://gnps.ucsd.edu/ProteoSAFe/status.jsp?task=22c9205c1d58433384df3cfbbf79eb52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61225" y="5784715"/>
            <a:ext cx="1381328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46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145" y="1292580"/>
            <a:ext cx="6400800" cy="50154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1140" y="6006773"/>
            <a:ext cx="41180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87430" y="5837939"/>
            <a:ext cx="325876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0739" y="5788055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Your e-mail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8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47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99" y="1358534"/>
            <a:ext cx="8337002" cy="49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5727" y="2439964"/>
            <a:ext cx="126459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0026"/>
            <a:ext cx="9144000" cy="34901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8348" y="2070313"/>
            <a:ext cx="817123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49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8606"/>
            <a:ext cx="9144000" cy="38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242223"/>
            <a:ext cx="6400800" cy="444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7380" y="1841769"/>
            <a:ext cx="3141948" cy="2114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7446" y="5766127"/>
            <a:ext cx="4043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hlinkClick r:id="rId5"/>
              </a:rPr>
              <a:t>Mohimani, H. </a:t>
            </a:r>
            <a:r>
              <a:rPr lang="en-US" sz="1400" b="1" i="1" dirty="0" smtClean="0">
                <a:hlinkClick r:id="rId5"/>
              </a:rPr>
              <a:t>et </a:t>
            </a:r>
            <a:r>
              <a:rPr lang="en-US" sz="1400" b="1" i="1" dirty="0">
                <a:hlinkClick r:id="rId5"/>
              </a:rPr>
              <a:t>al.</a:t>
            </a:r>
            <a:r>
              <a:rPr lang="en-US" sz="1400" b="1" dirty="0">
                <a:hlinkClick r:id="rId5"/>
              </a:rPr>
              <a:t> </a:t>
            </a:r>
            <a:r>
              <a:rPr lang="en-US" sz="1400" b="1" i="1" dirty="0" smtClean="0">
                <a:hlinkClick r:id="rId5"/>
              </a:rPr>
              <a:t>Nat </a:t>
            </a:r>
            <a:r>
              <a:rPr lang="en-US" sz="1400" b="1" i="1" dirty="0" err="1" smtClean="0">
                <a:hlinkClick r:id="rId5"/>
              </a:rPr>
              <a:t>Chem</a:t>
            </a:r>
            <a:r>
              <a:rPr lang="en-US" sz="1400" b="1" i="1" dirty="0" smtClean="0">
                <a:hlinkClick r:id="rId5"/>
              </a:rPr>
              <a:t> </a:t>
            </a:r>
            <a:r>
              <a:rPr lang="en-US" sz="1400" b="1" i="1" dirty="0" err="1" smtClean="0">
                <a:hlinkClick r:id="rId5"/>
              </a:rPr>
              <a:t>Biol</a:t>
            </a:r>
            <a:r>
              <a:rPr lang="en-US" sz="1400" b="1" dirty="0" smtClean="0">
                <a:hlinkClick r:id="rId5"/>
              </a:rPr>
              <a:t> 2017, 13, 1, 30-37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11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215151"/>
            <a:ext cx="2743200" cy="979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50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8606"/>
            <a:ext cx="9144000" cy="38775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79268" y="2883029"/>
            <a:ext cx="3119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Validate the annotation.</a:t>
            </a:r>
          </a:p>
          <a:p>
            <a:r>
              <a:rPr lang="en-US" b="1" dirty="0" smtClean="0"/>
              <a:t>Is it a reliable hit?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48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533"/>
            <a:ext cx="9144000" cy="39033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51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gnps.ucsd.edu/ProteoSAFe/status.jsp?task=fdf83efe15a74e25ade33a2ef49b23f7</a:t>
            </a:r>
            <a:r>
              <a:rPr lang="en-US" sz="2000" b="1" dirty="0" smtClean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9800" y="2733872"/>
            <a:ext cx="31290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Callyaerins</a:t>
            </a:r>
            <a:r>
              <a:rPr lang="en-US" b="1" dirty="0"/>
              <a:t> A–F and H, new cytotoxic cyclic peptides from the Indonesian marine sponge </a:t>
            </a:r>
            <a:r>
              <a:rPr lang="en-US" b="1" i="1" dirty="0" err="1"/>
              <a:t>Callyspongia</a:t>
            </a:r>
            <a:r>
              <a:rPr lang="en-US" b="1" i="1" dirty="0"/>
              <a:t> </a:t>
            </a:r>
            <a:r>
              <a:rPr lang="en-US" b="1" i="1" dirty="0" err="1" smtClean="0"/>
              <a:t>aerizusa</a:t>
            </a:r>
            <a:endParaRPr lang="en-US" b="1" i="1" dirty="0" smtClean="0"/>
          </a:p>
          <a:p>
            <a:r>
              <a:rPr lang="en-US" sz="1400" b="1" dirty="0">
                <a:hlinkClick r:id="rId6"/>
              </a:rPr>
              <a:t>S. R. M. Ibrahim et al./</a:t>
            </a:r>
            <a:r>
              <a:rPr lang="en-US" sz="1400" b="1" dirty="0" err="1">
                <a:hlinkClick r:id="rId6"/>
              </a:rPr>
              <a:t>Bioorg</a:t>
            </a:r>
            <a:r>
              <a:rPr lang="en-US" sz="1400" b="1" dirty="0">
                <a:hlinkClick r:id="rId6"/>
              </a:rPr>
              <a:t>. Med. Chem. 18 (2010) </a:t>
            </a:r>
            <a:r>
              <a:rPr lang="en-US" sz="1400" b="1" dirty="0" smtClean="0">
                <a:hlinkClick r:id="rId6"/>
              </a:rPr>
              <a:t>4947–4956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567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42039" y="252760"/>
            <a:ext cx="71459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Discussion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What peptide candidates did you find using the </a:t>
            </a:r>
            <a:r>
              <a:rPr lang="en-US" sz="2000" b="1" dirty="0" err="1" smtClean="0">
                <a:solidFill>
                  <a:srgbClr val="FF0000"/>
                </a:solidFill>
              </a:rPr>
              <a:t>Dereplicator</a:t>
            </a:r>
            <a:r>
              <a:rPr lang="en-US" sz="2000" b="1" dirty="0" smtClean="0"/>
              <a:t> workflow from the GNPS - Staphylococcus </a:t>
            </a:r>
            <a:r>
              <a:rPr lang="en-US" sz="2000" b="1" dirty="0"/>
              <a:t>healthy skin </a:t>
            </a:r>
            <a:r>
              <a:rPr lang="en-US" sz="2000" b="1" dirty="0" smtClean="0"/>
              <a:t>isolates dataset?</a:t>
            </a:r>
          </a:p>
          <a:p>
            <a:pPr algn="ctr"/>
            <a:r>
              <a:rPr lang="en-US" sz="2000" b="1" dirty="0" smtClean="0">
                <a:hlinkClick r:id="rId4"/>
              </a:rPr>
              <a:t>MSV000083956</a:t>
            </a:r>
            <a:endParaRPr lang="en-US" sz="20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742039" y="2342505"/>
            <a:ext cx="7145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GNPS job </a:t>
            </a:r>
            <a:r>
              <a:rPr lang="en-US" sz="2000" b="1" dirty="0"/>
              <a:t>link: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gnps.ucsd.edu/ProteoSAFe/status.jsp?task=59e708a26434416e9c71e8eab9dc4bd0</a:t>
            </a:r>
            <a:r>
              <a:rPr lang="en-US" sz="2000" b="1" dirty="0" smtClean="0"/>
              <a:t> 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928" y="3943276"/>
            <a:ext cx="83463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Compare results with the classical molecular network for </a:t>
            </a:r>
            <a:r>
              <a:rPr lang="en-US" sz="2000" b="1" dirty="0" smtClean="0">
                <a:solidFill>
                  <a:srgbClr val="FF0000"/>
                </a:solidFill>
              </a:rPr>
              <a:t>EXAMPLE 2</a:t>
            </a:r>
          </a:p>
          <a:p>
            <a:pPr algn="ctr"/>
            <a:r>
              <a:rPr lang="en-US" sz="2000" b="1" dirty="0"/>
              <a:t>MSV000083956_GNPS - Staphylococcus healthy skin </a:t>
            </a:r>
            <a:r>
              <a:rPr lang="en-US" sz="2000" b="1" dirty="0" smtClean="0"/>
              <a:t>isolates_V2Networking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6"/>
              </a:rPr>
              <a:t>https://</a:t>
            </a:r>
            <a:r>
              <a:rPr lang="en-US" sz="2000" b="1" dirty="0" smtClean="0">
                <a:hlinkClick r:id="rId6"/>
              </a:rPr>
              <a:t>gnps.ucsd.edu/ProteoSAFe/status.jsp?task=22c9205c1d58433384df3cfbbf79eb52</a:t>
            </a:r>
            <a:r>
              <a:rPr lang="en-US" sz="2000" b="1" dirty="0" smtClean="0"/>
              <a:t> 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71" y="1415452"/>
            <a:ext cx="7315200" cy="5001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19" y="148174"/>
            <a:ext cx="7840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MSV000083956_GNPS - Staphylococcus healthy skin isolates_V2Networking</a:t>
            </a:r>
          </a:p>
          <a:p>
            <a:pPr algn="ctr"/>
            <a:r>
              <a:rPr lang="en-US" b="1" dirty="0"/>
              <a:t>GNPS Job link: </a:t>
            </a:r>
            <a:r>
              <a:rPr lang="en-US" b="1" dirty="0">
                <a:hlinkClick r:id="rId3"/>
              </a:rPr>
              <a:t>https://gnps.ucsd.edu/ProteoSAFe/status.jsp?task=22c9205c1d58433384df3cfbbf79eb52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61225" y="5784715"/>
            <a:ext cx="1381328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92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46" y="1305011"/>
            <a:ext cx="6400800" cy="500299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54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sp>
        <p:nvSpPr>
          <p:cNvPr id="9" name="Rectangle 8"/>
          <p:cNvSpPr/>
          <p:nvPr/>
        </p:nvSpPr>
        <p:spPr>
          <a:xfrm>
            <a:off x="7341140" y="6006773"/>
            <a:ext cx="41180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87430" y="5837939"/>
            <a:ext cx="325876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0739" y="5788055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Your e-mail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55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02" y="1349584"/>
            <a:ext cx="8337002" cy="48772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95727" y="2439964"/>
            <a:ext cx="1264596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56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7327"/>
            <a:ext cx="9144000" cy="35125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39438" y="1746058"/>
            <a:ext cx="758758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57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34968"/>
            <a:ext cx="9144000" cy="39064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08186" y="2024917"/>
            <a:ext cx="3800274" cy="301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3394"/>
            <a:ext cx="9144000" cy="39261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32170" y="2238926"/>
            <a:ext cx="2594043" cy="1295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9158" y="2238926"/>
            <a:ext cx="1261354" cy="21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311302" y="3151762"/>
            <a:ext cx="583660" cy="155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27826" y="3112851"/>
            <a:ext cx="2904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Candidate: phakellistatin_10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59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23216" y="252760"/>
            <a:ext cx="8035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GNPS </a:t>
            </a:r>
            <a:r>
              <a:rPr lang="en-US" sz="2000" b="1" dirty="0"/>
              <a:t>- Staphylococcus healthy skin </a:t>
            </a:r>
            <a:r>
              <a:rPr lang="en-US" sz="2000" b="1" dirty="0" smtClean="0"/>
              <a:t>isolates</a:t>
            </a:r>
            <a:r>
              <a:rPr lang="en-US" sz="2000" b="1" dirty="0"/>
              <a:t>: </a:t>
            </a:r>
            <a:r>
              <a:rPr lang="en-US" sz="2000" b="1" dirty="0">
                <a:hlinkClick r:id="rId4"/>
              </a:rPr>
              <a:t>https://</a:t>
            </a:r>
            <a:r>
              <a:rPr lang="en-US" sz="2000" b="1" dirty="0" smtClean="0">
                <a:hlinkClick r:id="rId4"/>
              </a:rPr>
              <a:t>gnps.ucsd.edu/ProteoSAFe/status.jsp?task=f5496cbc5ab2400a813984069b7f8970</a:t>
            </a:r>
            <a:r>
              <a:rPr lang="en-US" sz="2000" b="1" dirty="0" smtClean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3394"/>
            <a:ext cx="9144000" cy="39261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32170" y="2238926"/>
            <a:ext cx="2594043" cy="1295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9158" y="2238926"/>
            <a:ext cx="1261354" cy="21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311302" y="3151762"/>
            <a:ext cx="583660" cy="155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27826" y="2464021"/>
            <a:ext cx="30735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Phakellistatins</a:t>
            </a:r>
            <a:r>
              <a:rPr lang="en-US" b="1" dirty="0"/>
              <a:t>: An Underwater Unsolved </a:t>
            </a:r>
            <a:r>
              <a:rPr lang="en-US" b="1" dirty="0" smtClean="0"/>
              <a:t>Puzzle</a:t>
            </a:r>
          </a:p>
          <a:p>
            <a:r>
              <a:rPr lang="pt-BR" sz="1400" b="1" dirty="0">
                <a:hlinkClick r:id="rId6"/>
              </a:rPr>
              <a:t>Mar Drugs. 2017 Mar; 15(3): 78.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547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60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42039" y="252760"/>
            <a:ext cx="71459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Discussion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What peptide candidates did you find using the </a:t>
            </a:r>
            <a:r>
              <a:rPr lang="en-US" sz="2000" b="1" dirty="0" err="1" smtClean="0">
                <a:solidFill>
                  <a:srgbClr val="FF0000"/>
                </a:solidFill>
              </a:rPr>
              <a:t>VarQuest</a:t>
            </a:r>
            <a:r>
              <a:rPr lang="en-US" sz="2000" b="1" dirty="0" smtClean="0"/>
              <a:t> workflow from the GNPS - Staphylococcus </a:t>
            </a:r>
            <a:r>
              <a:rPr lang="en-US" sz="2000" b="1" dirty="0"/>
              <a:t>healthy skin </a:t>
            </a:r>
            <a:r>
              <a:rPr lang="en-US" sz="2000" b="1" dirty="0" smtClean="0"/>
              <a:t>isolates dataset?</a:t>
            </a:r>
          </a:p>
          <a:p>
            <a:pPr algn="ctr"/>
            <a:r>
              <a:rPr lang="en-US" sz="2000" b="1" dirty="0" smtClean="0">
                <a:hlinkClick r:id="rId4"/>
              </a:rPr>
              <a:t>MSV000083956</a:t>
            </a:r>
            <a:endParaRPr lang="en-US" sz="20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742039" y="2419657"/>
            <a:ext cx="7145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GNPS job </a:t>
            </a:r>
            <a:r>
              <a:rPr lang="en-US" sz="2000" b="1" dirty="0"/>
              <a:t>link: </a:t>
            </a:r>
            <a:r>
              <a:rPr lang="en-US" sz="2000" b="1" dirty="0">
                <a:hlinkClick r:id="rId5"/>
              </a:rPr>
              <a:t>https://</a:t>
            </a:r>
            <a:r>
              <a:rPr lang="en-US" sz="2000" b="1" dirty="0" smtClean="0">
                <a:hlinkClick r:id="rId5"/>
              </a:rPr>
              <a:t>gnps.ucsd.edu/ProteoSAFe/status.jsp?task=55aa34f4f0ff4c5ab1d47bf40017515b</a:t>
            </a:r>
            <a:r>
              <a:rPr lang="en-US" sz="2000" b="1" dirty="0" smtClean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928" y="3943276"/>
            <a:ext cx="83463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Compare results with the classical molecular network for </a:t>
            </a:r>
            <a:r>
              <a:rPr lang="en-US" sz="2000" b="1" dirty="0" smtClean="0">
                <a:solidFill>
                  <a:srgbClr val="FF0000"/>
                </a:solidFill>
              </a:rPr>
              <a:t>EXAMPLE 2</a:t>
            </a:r>
          </a:p>
          <a:p>
            <a:pPr algn="ctr"/>
            <a:r>
              <a:rPr lang="en-US" sz="2000" b="1" dirty="0"/>
              <a:t>MSV000083956_GNPS - Staphylococcus healthy skin </a:t>
            </a:r>
            <a:r>
              <a:rPr lang="en-US" sz="2000" b="1" dirty="0" smtClean="0"/>
              <a:t>isolates_V2Networking</a:t>
            </a:r>
          </a:p>
          <a:p>
            <a:pPr algn="ctr"/>
            <a:r>
              <a:rPr lang="en-US" sz="2000" b="1" dirty="0" smtClean="0"/>
              <a:t>GNPS </a:t>
            </a:r>
            <a:r>
              <a:rPr lang="en-US" sz="2000" b="1" dirty="0"/>
              <a:t>Job link: </a:t>
            </a:r>
            <a:r>
              <a:rPr lang="en-US" sz="2000" b="1" dirty="0">
                <a:hlinkClick r:id="rId6"/>
              </a:rPr>
              <a:t>https://</a:t>
            </a:r>
            <a:r>
              <a:rPr lang="en-US" sz="2000" b="1" dirty="0" smtClean="0">
                <a:hlinkClick r:id="rId6"/>
              </a:rPr>
              <a:t>gnps.ucsd.edu/ProteoSAFe/status.jsp?task=22c9205c1d58433384df3cfbbf79eb52</a:t>
            </a:r>
            <a:r>
              <a:rPr lang="en-US" sz="2000" b="1" dirty="0" smtClean="0"/>
              <a:t> 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 smtClean="0"/>
              <a:t>PRESENTER’S NAME</a:t>
            </a:r>
            <a:endParaRPr lang="en-US" b="1" dirty="0" smtClean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/>
              <a:t>Presenter’s e-mail 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36" y="2623672"/>
            <a:ext cx="4572000" cy="3139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124200" y="2963695"/>
            <a:ext cx="79929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</a:t>
            </a:r>
            <a:r>
              <a:rPr lang="en-US" dirty="0" err="1" smtClean="0"/>
              <a:t>Dereplicator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9" y="544302"/>
            <a:ext cx="7315200" cy="571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7380" y="966280"/>
            <a:ext cx="5346884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7864" y="1896893"/>
            <a:ext cx="1504545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36" y="2623672"/>
            <a:ext cx="4572000" cy="3139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124200" y="2963695"/>
            <a:ext cx="79929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721" y="2963695"/>
            <a:ext cx="4572000" cy="3124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96167" y="4224443"/>
            <a:ext cx="1331220" cy="301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31804" y="4741491"/>
            <a:ext cx="2521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MSV000082622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51504" y="5247013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EXAMPLE </a:t>
            </a:r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67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36012</TotalTime>
  <Words>1685</Words>
  <Application>Microsoft Office PowerPoint</Application>
  <PresentationFormat>On-screen Show (4:3)</PresentationFormat>
  <Paragraphs>270</Paragraphs>
  <Slides>61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PowerPoint Presentation</vt:lpstr>
      <vt:lpstr>Objectives and Data</vt:lpstr>
      <vt:lpstr>Objectives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483</cp:revision>
  <cp:lastPrinted>2019-06-22T21:08:34Z</cp:lastPrinted>
  <dcterms:created xsi:type="dcterms:W3CDTF">2016-06-07T18:04:52Z</dcterms:created>
  <dcterms:modified xsi:type="dcterms:W3CDTF">2019-11-14T21:00:59Z</dcterms:modified>
</cp:coreProperties>
</file>